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378" r:id="rId3"/>
    <p:sldId id="384" r:id="rId4"/>
    <p:sldId id="395" r:id="rId5"/>
    <p:sldId id="412" r:id="rId6"/>
    <p:sldId id="396" r:id="rId7"/>
    <p:sldId id="413" r:id="rId8"/>
    <p:sldId id="411" r:id="rId9"/>
    <p:sldId id="399" r:id="rId10"/>
    <p:sldId id="400" r:id="rId11"/>
    <p:sldId id="401" r:id="rId12"/>
    <p:sldId id="423" r:id="rId13"/>
    <p:sldId id="457" r:id="rId14"/>
    <p:sldId id="424" r:id="rId15"/>
    <p:sldId id="430" r:id="rId16"/>
    <p:sldId id="428" r:id="rId17"/>
    <p:sldId id="455" r:id="rId18"/>
    <p:sldId id="453" r:id="rId19"/>
    <p:sldId id="427" r:id="rId20"/>
    <p:sldId id="458" r:id="rId21"/>
    <p:sldId id="432" r:id="rId22"/>
    <p:sldId id="433" r:id="rId23"/>
    <p:sldId id="434" r:id="rId24"/>
    <p:sldId id="459" r:id="rId25"/>
    <p:sldId id="436" r:id="rId26"/>
    <p:sldId id="404" r:id="rId27"/>
    <p:sldId id="442" r:id="rId28"/>
    <p:sldId id="456" r:id="rId29"/>
    <p:sldId id="454" r:id="rId30"/>
    <p:sldId id="452" r:id="rId31"/>
    <p:sldId id="451" r:id="rId32"/>
    <p:sldId id="440" r:id="rId33"/>
    <p:sldId id="392" r:id="rId34"/>
    <p:sldId id="418" r:id="rId35"/>
    <p:sldId id="448" r:id="rId36"/>
    <p:sldId id="450" r:id="rId37"/>
    <p:sldId id="387" r:id="rId38"/>
  </p:sldIdLst>
  <p:sldSz cx="9144000" cy="6858000" type="screen4x3"/>
  <p:notesSz cx="9931400" cy="67945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D9157A8-8C25-48B2-81DB-15D56562011E}">
          <p14:sldIdLst>
            <p14:sldId id="256"/>
            <p14:sldId id="378"/>
            <p14:sldId id="384"/>
            <p14:sldId id="395"/>
            <p14:sldId id="412"/>
            <p14:sldId id="396"/>
            <p14:sldId id="413"/>
            <p14:sldId id="411"/>
            <p14:sldId id="399"/>
            <p14:sldId id="400"/>
            <p14:sldId id="401"/>
            <p14:sldId id="423"/>
            <p14:sldId id="457"/>
            <p14:sldId id="424"/>
            <p14:sldId id="430"/>
            <p14:sldId id="428"/>
            <p14:sldId id="455"/>
            <p14:sldId id="453"/>
            <p14:sldId id="427"/>
            <p14:sldId id="458"/>
            <p14:sldId id="432"/>
            <p14:sldId id="433"/>
            <p14:sldId id="434"/>
            <p14:sldId id="459"/>
            <p14:sldId id="436"/>
            <p14:sldId id="404"/>
            <p14:sldId id="442"/>
            <p14:sldId id="456"/>
            <p14:sldId id="454"/>
            <p14:sldId id="452"/>
            <p14:sldId id="451"/>
            <p14:sldId id="440"/>
            <p14:sldId id="392"/>
            <p14:sldId id="418"/>
            <p14:sldId id="448"/>
            <p14:sldId id="450"/>
            <p14:sldId id="387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6F75"/>
    <a:srgbClr val="80808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7563" autoAdjust="0"/>
    <p:restoredTop sz="80277" autoAdjust="0"/>
  </p:normalViewPr>
  <p:slideViewPr>
    <p:cSldViewPr>
      <p:cViewPr varScale="1">
        <p:scale>
          <a:sx n="107" d="100"/>
          <a:sy n="107" d="100"/>
        </p:scale>
        <p:origin x="-1680" y="-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74" d="100"/>
          <a:sy n="74" d="100"/>
        </p:scale>
        <p:origin x="-1788" y="-102"/>
      </p:cViewPr>
      <p:guideLst>
        <p:guide orient="horz" pos="2140"/>
        <p:guide pos="312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5495" y="0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628D69-956E-4DC0-97B0-E1AF94AEBF3E}" type="datetimeFigureOut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3596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5495" y="6453596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34A60D-C016-40DC-B5BA-FF5E5FAB9E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3290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3713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6100" y="0"/>
            <a:ext cx="4303713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60411C-8EBA-481A-BB86-6E61A9CC0269}" type="datetimeFigureOut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67075" y="509588"/>
            <a:ext cx="3397250" cy="2547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3775" y="3227388"/>
            <a:ext cx="7943850" cy="3057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3188"/>
            <a:ext cx="4303713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6100" y="6453188"/>
            <a:ext cx="4303713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7AF53F-3275-4803-AB0B-AB06DB8DC8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184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3483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5099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8081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5488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5117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1922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8016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55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493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5099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7690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769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1C7A5-CCDB-4B8B-96E2-0BC75366CF8E}" type="datetime1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6465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DC188-25CC-460E-BCE5-EFD4D5941076}" type="datetime1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667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F48EE-63F6-402D-8F7D-966CFABBD3F3}" type="datetime1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874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A380D-D8B6-4262-8FFE-100913488A65}" type="datetime1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626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6BE51-CA44-4423-8DB1-FF5BCB02CAA0}" type="datetime1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399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31E08-1973-4F31-8314-D5169B7B2114}" type="datetime1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069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39F3B-59F5-4438-983C-37E416C670C6}" type="datetime1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93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A93BD-8DE0-4FB3-A176-8875DE1D2CCD}" type="datetime1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589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38D32-03BC-4289-AFB0-8C906D7EF998}" type="datetime1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544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59FE0-4E4A-44D7-B082-255A2FC6158C}" type="datetime1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175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46F06-52B0-435F-80DC-FC1E7FBBF9AF}" type="datetime1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089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083682-5545-4B66-A22D-D64D1F426463}" type="datetime1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234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" Target="slide35.xm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" Target="slide35.xm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2.wmv"/><Relationship Id="rId7" Type="http://schemas.openxmlformats.org/officeDocument/2006/relationships/image" Target="../media/image1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wmv"/><Relationship Id="rId9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41.png"/><Relationship Id="rId5" Type="http://schemas.openxmlformats.org/officeDocument/2006/relationships/image" Target="../media/image23.png"/><Relationship Id="rId10" Type="http://schemas.openxmlformats.org/officeDocument/2006/relationships/image" Target="../media/image40.png"/><Relationship Id="rId4" Type="http://schemas.openxmlformats.org/officeDocument/2006/relationships/image" Target="../media/image22.png"/><Relationship Id="rId9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3.wmv"/><Relationship Id="rId7" Type="http://schemas.openxmlformats.org/officeDocument/2006/relationships/image" Target="../media/image1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3.wmv"/><Relationship Id="rId9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jpe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JONGGON/DeepHumanPrediction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3"/>
          <p:cNvSpPr txBox="1">
            <a:spLocks/>
          </p:cNvSpPr>
          <p:nvPr/>
        </p:nvSpPr>
        <p:spPr>
          <a:xfrm>
            <a:off x="-98877" y="2924944"/>
            <a:ext cx="9423405" cy="61413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278" tIns="45555" rIns="91278" bIns="45555" rtlCol="0" anchor="t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b="1" dirty="0" smtClean="0"/>
              <a:t>Recurrent </a:t>
            </a:r>
            <a:r>
              <a:rPr lang="en-US" altLang="ko-KR" sz="3600" b="1" dirty="0"/>
              <a:t>neural network-based m</a:t>
            </a:r>
            <a:r>
              <a:rPr lang="en-US" altLang="ko-KR" sz="3600" b="1" dirty="0" smtClean="0"/>
              <a:t>otion </a:t>
            </a:r>
            <a:r>
              <a:rPr lang="en-US" altLang="ko-KR" sz="3600" b="1" dirty="0"/>
              <a:t>prediction method</a:t>
            </a:r>
          </a:p>
        </p:txBody>
      </p:sp>
      <p:sp>
        <p:nvSpPr>
          <p:cNvPr id="6" name="직사각형 8"/>
          <p:cNvSpPr txBox="1"/>
          <p:nvPr/>
        </p:nvSpPr>
        <p:spPr>
          <a:xfrm>
            <a:off x="4644008" y="4941169"/>
            <a:ext cx="4273720" cy="122413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278" tIns="45555" rIns="91278" bIns="45555" anchor="t">
            <a:noAutofit/>
          </a:bodyPr>
          <a:lstStyle/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en-US" altLang="ko-KR" sz="1600" b="1" spc="5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2017.10.12</a:t>
            </a:r>
          </a:p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Advisor</a:t>
            </a: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: </a:t>
            </a:r>
            <a:r>
              <a:rPr lang="en-US" altLang="ko-KR" sz="1600" b="1" spc="5" dirty="0" smtClean="0">
                <a:solidFill>
                  <a:srgbClr val="808080"/>
                </a:solidFill>
                <a:latin typeface="맑은 고딕"/>
                <a:ea typeface="맑은 고딕"/>
                <a:sym typeface="Wingdings"/>
              </a:rPr>
              <a:t>Professor Park Kwang Hyun</a:t>
            </a:r>
            <a:endParaRPr lang="en-US" altLang="ko-KR" sz="1600" b="1" spc="5" dirty="0" smtClean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Presenter</a:t>
            </a: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 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: Kim Jong </a:t>
            </a:r>
            <a:r>
              <a:rPr lang="en-US" altLang="ko-KR" sz="1600" b="1" spc="5" dirty="0" err="1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G</a:t>
            </a:r>
            <a:r>
              <a:rPr lang="en-US" altLang="ko-KR" sz="1600" b="1" spc="5" dirty="0" err="1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on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</a:t>
            </a:r>
            <a:endParaRPr lang="ko-KR" altLang="en-US" sz="1600" b="1" spc="5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417885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RNN Encoder-Decoder Network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6146" name="Picture 2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326" y="1672234"/>
            <a:ext cx="4178843" cy="506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medic\Desktop\1212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099" y="1052736"/>
            <a:ext cx="6212321" cy="7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947996" y="2204864"/>
                <a:ext cx="1361976" cy="3710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sSup>
                          <m:sSup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𝑇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996" y="2204864"/>
                <a:ext cx="1361976" cy="371064"/>
              </a:xfrm>
              <a:prstGeom prst="rect">
                <a:avLst/>
              </a:prstGeom>
              <a:blipFill rotWithShape="1">
                <a:blip r:embed="rId6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947996" y="5600264"/>
                <a:ext cx="13674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996" y="5600264"/>
                <a:ext cx="1367490" cy="369332"/>
              </a:xfrm>
              <a:prstGeom prst="rect">
                <a:avLst/>
              </a:prstGeom>
              <a:blipFill rotWithShape="1">
                <a:blip r:embed="rId7"/>
                <a:stretch>
                  <a:fillRect t="-8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연결선 6"/>
          <p:cNvCxnSpPr>
            <a:stCxn id="4" idx="2"/>
            <a:endCxn id="14" idx="0"/>
          </p:cNvCxnSpPr>
          <p:nvPr/>
        </p:nvCxnSpPr>
        <p:spPr>
          <a:xfrm>
            <a:off x="6628984" y="2575928"/>
            <a:ext cx="2757" cy="30243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rot="5400000">
            <a:off x="5917955" y="3908948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Sequence Data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096515" y="3934555"/>
            <a:ext cx="135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 : Context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440331" y="6364339"/>
            <a:ext cx="44440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Usually </a:t>
            </a:r>
            <a:r>
              <a:rPr lang="en-US" altLang="ko-KR" b="1" dirty="0" smtClean="0"/>
              <a:t>Used </a:t>
            </a:r>
            <a:r>
              <a:rPr lang="en-US" altLang="ko-KR" b="1" dirty="0"/>
              <a:t>for </a:t>
            </a:r>
            <a:r>
              <a:rPr lang="en-US" altLang="ko-KR" b="1" dirty="0" smtClean="0"/>
              <a:t>Language Translation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1258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Sequence to Sequence 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966587" y="6165304"/>
            <a:ext cx="3332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&lt;Seq2Seq Training </a:t>
            </a:r>
            <a:r>
              <a:rPr lang="en-US" altLang="ko-KR" b="1" dirty="0" smtClean="0"/>
              <a:t>Process</a:t>
            </a:r>
            <a:r>
              <a:rPr lang="en-US" altLang="ko-KR" b="1" dirty="0"/>
              <a:t>&gt;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467637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74144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491973" y="3434568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619765" y="3434567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12054" y="2333197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076149" y="3435388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896004" y="2967335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740445" y="2967332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004837" y="3435387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61421" y="4858838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Good</a:t>
            </a:r>
            <a:endParaRPr lang="ko-KR" altLang="en-US" b="1" dirty="0"/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954543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221741" y="4858838"/>
            <a:ext cx="1304867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</a:t>
            </a:r>
            <a:r>
              <a:rPr lang="en-US" altLang="ko-KR" b="1" dirty="0" smtClean="0"/>
              <a:t>orning</a:t>
            </a:r>
            <a:endParaRPr lang="ko-KR" altLang="en-US" b="1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2874175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110447" y="2561471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rot="16200000" flipV="1">
            <a:off x="7961446" y="2595332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779172" y="1709780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좋은</a:t>
            </a:r>
            <a:endParaRPr lang="ko-KR" altLang="en-US" b="1" dirty="0"/>
          </a:p>
        </p:txBody>
      </p:sp>
      <p:sp>
        <p:nvSpPr>
          <p:cNvPr id="30" name="직사각형 29"/>
          <p:cNvSpPr/>
          <p:nvPr/>
        </p:nvSpPr>
        <p:spPr>
          <a:xfrm>
            <a:off x="7634229" y="1709779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아</a:t>
            </a:r>
            <a:r>
              <a:rPr lang="ko-KR" altLang="en-US" b="1" dirty="0"/>
              <a:t>침</a:t>
            </a:r>
          </a:p>
        </p:txBody>
      </p:sp>
      <p:cxnSp>
        <p:nvCxnSpPr>
          <p:cNvPr id="31" name="직선 화살표 연결선 30"/>
          <p:cNvCxnSpPr/>
          <p:nvPr/>
        </p:nvCxnSpPr>
        <p:spPr>
          <a:xfrm rot="16200000" flipV="1">
            <a:off x="6038438" y="4327810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rot="16200000" flipV="1">
            <a:off x="7889437" y="4361671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779172" y="4851864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&lt;</a:t>
            </a:r>
            <a:r>
              <a:rPr lang="en-US" altLang="ko-KR" dirty="0"/>
              <a:t>s</a:t>
            </a:r>
            <a:r>
              <a:rPr lang="en-US" altLang="ko-KR" dirty="0" smtClean="0"/>
              <a:t>tart&gt;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7634229" y="4851863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좋은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23956" y="5487615"/>
            <a:ext cx="136768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e</a:t>
            </a:r>
            <a:r>
              <a:rPr lang="en-US" altLang="ko-KR" sz="2400" b="1" dirty="0" smtClean="0"/>
              <a:t>ncoder</a:t>
            </a:r>
            <a:endParaRPr lang="ko-KR" altLang="en-US" sz="2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6606623" y="5487615"/>
            <a:ext cx="137249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decoder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6324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Sequence to Sequence 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987099" y="6165304"/>
            <a:ext cx="2879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&lt;Seq2Seq </a:t>
            </a:r>
            <a:r>
              <a:rPr lang="en-US" altLang="ko-KR" b="1" dirty="0" smtClean="0"/>
              <a:t>Test </a:t>
            </a:r>
            <a:r>
              <a:rPr lang="en-US" altLang="ko-KR" b="1" dirty="0"/>
              <a:t>P</a:t>
            </a:r>
            <a:r>
              <a:rPr lang="en-US" altLang="ko-KR" b="1" dirty="0" smtClean="0"/>
              <a:t>rocess</a:t>
            </a:r>
            <a:r>
              <a:rPr lang="en-US" altLang="ko-KR" b="1" dirty="0"/>
              <a:t>&gt;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467637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74144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491973" y="3434568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619765" y="3434567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12054" y="2333197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076149" y="3435388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896004" y="2967335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740445" y="2967332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004837" y="3435387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61421" y="4858838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Good</a:t>
            </a:r>
            <a:endParaRPr lang="ko-KR" altLang="en-US" b="1" dirty="0"/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954543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221741" y="4858838"/>
            <a:ext cx="1304867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</a:t>
            </a:r>
            <a:r>
              <a:rPr lang="en-US" altLang="ko-KR" b="1" dirty="0" smtClean="0"/>
              <a:t>orning</a:t>
            </a:r>
            <a:endParaRPr lang="ko-KR" altLang="en-US" b="1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2874175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110447" y="2561471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rot="16200000" flipV="1">
            <a:off x="7961446" y="2595332"/>
            <a:ext cx="523695" cy="1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779172" y="1709780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좋은</a:t>
            </a:r>
            <a:endParaRPr lang="ko-KR" altLang="en-US" b="1" dirty="0"/>
          </a:p>
        </p:txBody>
      </p:sp>
      <p:sp>
        <p:nvSpPr>
          <p:cNvPr id="30" name="직사각형 29"/>
          <p:cNvSpPr/>
          <p:nvPr/>
        </p:nvSpPr>
        <p:spPr>
          <a:xfrm>
            <a:off x="7634229" y="1709779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아</a:t>
            </a:r>
            <a:r>
              <a:rPr lang="ko-KR" altLang="en-US" b="1" dirty="0"/>
              <a:t>침</a:t>
            </a:r>
          </a:p>
        </p:txBody>
      </p:sp>
      <p:cxnSp>
        <p:nvCxnSpPr>
          <p:cNvPr id="31" name="직선 화살표 연결선 30"/>
          <p:cNvCxnSpPr/>
          <p:nvPr/>
        </p:nvCxnSpPr>
        <p:spPr>
          <a:xfrm rot="16200000" flipV="1">
            <a:off x="6038438" y="4327810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779172" y="4851864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&lt;</a:t>
            </a:r>
            <a:r>
              <a:rPr lang="en-US" altLang="ko-KR" dirty="0"/>
              <a:t>s</a:t>
            </a:r>
            <a:r>
              <a:rPr lang="en-US" altLang="ko-KR" dirty="0" smtClean="0"/>
              <a:t>tart&gt;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23956" y="5487615"/>
            <a:ext cx="136768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e</a:t>
            </a:r>
            <a:r>
              <a:rPr lang="en-US" altLang="ko-KR" sz="2400" b="1" dirty="0" smtClean="0"/>
              <a:t>ncoder</a:t>
            </a:r>
            <a:endParaRPr lang="ko-KR" altLang="en-US" sz="2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6606623" y="5487615"/>
            <a:ext cx="137249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decoder</a:t>
            </a:r>
            <a:endParaRPr lang="ko-KR" altLang="en-US" sz="2400" b="1" dirty="0"/>
          </a:p>
        </p:txBody>
      </p:sp>
      <p:cxnSp>
        <p:nvCxnSpPr>
          <p:cNvPr id="38" name="꺾인 연결선 37"/>
          <p:cNvCxnSpPr>
            <a:stCxn id="29" idx="3"/>
            <a:endCxn id="20" idx="2"/>
          </p:cNvCxnSpPr>
          <p:nvPr/>
        </p:nvCxnSpPr>
        <p:spPr>
          <a:xfrm>
            <a:off x="6965415" y="1906510"/>
            <a:ext cx="1261937" cy="1995289"/>
          </a:xfrm>
          <a:prstGeom prst="bentConnector4">
            <a:avLst>
              <a:gd name="adj1" fmla="val 30708"/>
              <a:gd name="adj2" fmla="val 159730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80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95226" y="946463"/>
            <a:ext cx="8643713" cy="255454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8000" b="1" dirty="0" smtClean="0">
                <a:solidFill>
                  <a:schemeClr val="accent1"/>
                </a:solidFill>
              </a:rPr>
              <a:t>Application to </a:t>
            </a:r>
          </a:p>
          <a:p>
            <a:r>
              <a:rPr lang="en-US" altLang="ko-KR" sz="8000" b="1" dirty="0" smtClean="0">
                <a:solidFill>
                  <a:schemeClr val="accent1"/>
                </a:solidFill>
              </a:rPr>
              <a:t>existing </a:t>
            </a:r>
            <a:r>
              <a:rPr lang="en-US" altLang="ko-KR" sz="8000" b="1" dirty="0">
                <a:solidFill>
                  <a:schemeClr val="accent1"/>
                </a:solidFill>
              </a:rPr>
              <a:t>methods</a:t>
            </a:r>
            <a:endParaRPr lang="ko-KR" altLang="en-US" sz="8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74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motion</a:t>
              </a:r>
              <a:endParaRPr lang="en-US" altLang="ko-KR" sz="1400" b="1" dirty="0" smtClean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1466743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74310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843394" y="3110857"/>
            <a:ext cx="977291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801521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2721153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C:\Users\medic\Desktop\11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9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medic\Desktop\2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6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725" y="4869159"/>
            <a:ext cx="622086" cy="123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medic\Desktop\55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1" descr="C:\Users\medic\Desktop\444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892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32593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7944184" y="6456236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143984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01046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sp>
        <p:nvSpPr>
          <p:cNvPr id="50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14</a:t>
            </a:fld>
            <a:endParaRPr lang="ko-KR" altLang="en-US"/>
          </a:p>
        </p:txBody>
      </p:sp>
      <p:cxnSp>
        <p:nvCxnSpPr>
          <p:cNvPr id="51" name="직선 화살표 연결선 50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157383" y="6086904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52" name="Picture 10" descr="C:\Users\medic\Desktop\333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직선 화살표 연결선 53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 flipV="1">
            <a:off x="8336098" y="4204914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001411" y="333505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45" name="직선 화살표 연결선 44"/>
          <p:cNvCxnSpPr/>
          <p:nvPr/>
        </p:nvCxnSpPr>
        <p:spPr>
          <a:xfrm flipV="1">
            <a:off x="5511947" y="3578914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 flipV="1">
            <a:off x="3851920" y="3578093"/>
            <a:ext cx="26873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3301341" y="333794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119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motion</a:t>
              </a:r>
              <a:endParaRPr lang="en-US" altLang="ko-KR" sz="1400" b="1" dirty="0" smtClean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72" name="직사각형 7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78" name="직선 화살표 연결선 77"/>
          <p:cNvCxnSpPr/>
          <p:nvPr/>
        </p:nvCxnSpPr>
        <p:spPr>
          <a:xfrm flipV="1">
            <a:off x="1466530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4274097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/>
          <p:cNvCxnSpPr/>
          <p:nvPr/>
        </p:nvCxnSpPr>
        <p:spPr>
          <a:xfrm flipV="1">
            <a:off x="7101179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V="1">
            <a:off x="801308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0940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" descr="C:\Users\medic\Desktop\11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6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" descr="C:\Users\medic\Desktop\2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3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Box 99"/>
          <p:cNvSpPr txBox="1"/>
          <p:nvPr/>
        </p:nvSpPr>
        <p:spPr>
          <a:xfrm>
            <a:off x="1200833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cxnSp>
        <p:nvCxnSpPr>
          <p:cNvPr id="44" name="직선 화살표 연결선 43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화살표 연결선 46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14" name="꺾인 연결선 13"/>
          <p:cNvCxnSpPr>
            <a:stCxn id="46" idx="3"/>
          </p:cNvCxnSpPr>
          <p:nvPr/>
        </p:nvCxnSpPr>
        <p:spPr>
          <a:xfrm>
            <a:off x="6816440" y="1677248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10" descr="C:\Users\medic\Desktop\333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직선 화살표 연결선 38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848037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5001411" y="333505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37" name="직선 화살표 연결선 36"/>
          <p:cNvCxnSpPr/>
          <p:nvPr/>
        </p:nvCxnSpPr>
        <p:spPr>
          <a:xfrm flipV="1">
            <a:off x="5511947" y="3578914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V="1">
            <a:off x="3851920" y="3578093"/>
            <a:ext cx="26873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301341" y="333794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7843394" y="3110857"/>
            <a:ext cx="977291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99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motion - Result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10" name="직사각형 9"/>
          <p:cNvSpPr/>
          <p:nvPr/>
        </p:nvSpPr>
        <p:spPr>
          <a:xfrm>
            <a:off x="223764" y="2793702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14" name="직사각형 13"/>
          <p:cNvSpPr/>
          <p:nvPr/>
        </p:nvSpPr>
        <p:spPr>
          <a:xfrm>
            <a:off x="223763" y="4551511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Test Process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987824" y="2884874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2973160" y="4558085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pic>
        <p:nvPicPr>
          <p:cNvPr id="1026" name="Picture 2" descr="C:\Users\medic\Desktop\1212121212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205" y="4558085"/>
            <a:ext cx="3528423" cy="38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edic\Desktop\12312312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206" y="2864120"/>
            <a:ext cx="3528424" cy="34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013332" y="1292920"/>
            <a:ext cx="2595582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100000 Epoch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0447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motion - Result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9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223764" y="6260129"/>
            <a:ext cx="8735867" cy="26521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475091" y="3933055"/>
            <a:ext cx="152693" cy="244827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827584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30-Frame</a:t>
            </a:r>
            <a:endParaRPr lang="ko-KR" altLang="en-US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3131840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4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5280248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6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35" name="TextBox 34"/>
          <p:cNvSpPr txBox="1"/>
          <p:nvPr/>
        </p:nvSpPr>
        <p:spPr>
          <a:xfrm>
            <a:off x="7410712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9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36" name="직사각형 35"/>
          <p:cNvSpPr/>
          <p:nvPr/>
        </p:nvSpPr>
        <p:spPr>
          <a:xfrm>
            <a:off x="2475091" y="1124744"/>
            <a:ext cx="152693" cy="24482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223762" y="3429000"/>
            <a:ext cx="8735867" cy="2652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Picture 2" descr="C:\Users\medic\Desktop\1.PN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88" y="945576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" descr="C:\Users\medic\Desktop\4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32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951979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5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208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 descr="C:\Users\medic\Desktop\1.PNG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62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7" descr="C:\Users\medic\Desktop\2.PNG"/>
          <p:cNvPicPr preferRelativeResize="0"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50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8" descr="C:\Users\medic\Desktop\3.PNG"/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859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9" descr="C:\Users\medic\Desktop\4.PNG"/>
          <p:cNvPicPr preferRelativeResize="0"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32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96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motion - Result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7" name="Original.wmv">
            <a:hlinkClick r:id="" action="ppaction://media"/>
          </p:cNvPr>
          <p:cNvPicPr preferRelativeResize="0"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49071" y="1196752"/>
            <a:ext cx="4320000" cy="5400000"/>
          </a:xfrm>
          <a:prstGeom prst="rect">
            <a:avLst/>
          </a:prstGeom>
        </p:spPr>
      </p:pic>
      <p:pic>
        <p:nvPicPr>
          <p:cNvPr id="18" name="m1.wmv">
            <a:hlinkClick r:id="" action="ppaction://media"/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44008" y="1196752"/>
            <a:ext cx="43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01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motion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- Problem Analysis</a:t>
              </a:r>
              <a:endParaRPr lang="en-US" altLang="ko-KR" sz="1400" b="1" dirty="0" smtClean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8" name="TextBox 7"/>
          <p:cNvSpPr txBox="1"/>
          <p:nvPr/>
        </p:nvSpPr>
        <p:spPr>
          <a:xfrm>
            <a:off x="223762" y="2535287"/>
            <a:ext cx="2204578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Error Analysis</a:t>
            </a:r>
            <a:endParaRPr lang="ko-KR" altLang="en-US" sz="2400" b="1" dirty="0"/>
          </a:p>
        </p:txBody>
      </p:sp>
      <p:sp>
        <p:nvSpPr>
          <p:cNvPr id="15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1026" name="Picture 2" descr="C:\Users\medic\Desktop\2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051" y="2996951"/>
            <a:ext cx="6498628" cy="3192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:\github\Deephuman\DeepHumanPrediction\Code\Master_Thesis\Motion_Generation\Motion_Generation1\Cost Graph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65" y="2996952"/>
            <a:ext cx="8572500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201106" y="1484784"/>
            <a:ext cx="883539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/>
              <a:t>1. </a:t>
            </a:r>
            <a:r>
              <a:rPr lang="en-US" altLang="ko-KR" sz="2000" b="1" dirty="0">
                <a:solidFill>
                  <a:srgbClr val="FF0000"/>
                </a:solidFill>
              </a:rPr>
              <a:t>Actual data. </a:t>
            </a:r>
            <a:r>
              <a:rPr lang="en-US" altLang="ko-KR" sz="2000" b="1" dirty="0"/>
              <a:t>It is not </a:t>
            </a:r>
            <a:r>
              <a:rPr lang="en-US" altLang="ko-KR" sz="2000" b="1" dirty="0">
                <a:solidFill>
                  <a:schemeClr val="accent1"/>
                </a:solidFill>
              </a:rPr>
              <a:t>'one hot encoding' </a:t>
            </a:r>
            <a:r>
              <a:rPr lang="en-US" altLang="ko-KR" sz="2000" b="1" dirty="0"/>
              <a:t>data.</a:t>
            </a:r>
            <a:endParaRPr lang="ko-KR" altLang="en-US" sz="2000" b="1" dirty="0">
              <a:solidFill>
                <a:srgbClr val="FF0000"/>
              </a:solidFill>
            </a:endParaRPr>
          </a:p>
          <a:p>
            <a:endParaRPr lang="en-US" altLang="ko-KR" sz="2000" b="1" dirty="0"/>
          </a:p>
          <a:p>
            <a:r>
              <a:rPr lang="en-US" altLang="ko-KR" sz="2000" b="1" dirty="0"/>
              <a:t>2</a:t>
            </a:r>
            <a:r>
              <a:rPr lang="en-US" altLang="ko-KR" sz="2000" b="1" dirty="0" smtClean="0"/>
              <a:t>. It </a:t>
            </a:r>
            <a:r>
              <a:rPr lang="en-US" altLang="ko-KR" sz="2000" b="1" dirty="0"/>
              <a:t>seems that the </a:t>
            </a:r>
            <a:r>
              <a:rPr lang="en-US" altLang="ko-KR" sz="2000" b="1" dirty="0">
                <a:solidFill>
                  <a:srgbClr val="FF0000"/>
                </a:solidFill>
              </a:rPr>
              <a:t>test method </a:t>
            </a:r>
            <a:r>
              <a:rPr lang="en-US" altLang="ko-KR" sz="2000" b="1" dirty="0"/>
              <a:t>and </a:t>
            </a:r>
            <a:r>
              <a:rPr lang="en-US" altLang="ko-KR" sz="2000" b="1" dirty="0">
                <a:solidFill>
                  <a:srgbClr val="FF0000"/>
                </a:solidFill>
              </a:rPr>
              <a:t>the training method </a:t>
            </a:r>
            <a:r>
              <a:rPr lang="en-US" altLang="ko-KR" sz="2000" b="1" dirty="0"/>
              <a:t>are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different.</a:t>
            </a:r>
          </a:p>
          <a:p>
            <a:endParaRPr lang="en-US" altLang="ko-KR" sz="2000" b="1" dirty="0" smtClean="0"/>
          </a:p>
        </p:txBody>
      </p:sp>
      <p:sp>
        <p:nvSpPr>
          <p:cNvPr id="18" name="직사각형 17"/>
          <p:cNvSpPr/>
          <p:nvPr/>
        </p:nvSpPr>
        <p:spPr>
          <a:xfrm>
            <a:off x="223762" y="1044752"/>
            <a:ext cx="234872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Cause </a:t>
            </a:r>
            <a:r>
              <a:rPr lang="en-US" altLang="ko-KR" sz="2400" b="1" dirty="0"/>
              <a:t>A</a:t>
            </a:r>
            <a:r>
              <a:rPr lang="en-US" altLang="ko-KR" sz="2400" b="1" dirty="0" smtClean="0"/>
              <a:t>nalysis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6035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3052094" cy="655643"/>
            <a:chOff x="1919288" y="298451"/>
            <a:chExt cx="40694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38265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CONTENT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39811" y="1110119"/>
            <a:ext cx="733456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1. 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Problem Suggestion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 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n-US" altLang="ko-KR" sz="1400" b="1" dirty="0" smtClean="0">
                <a:solidFill>
                  <a:srgbClr val="556F75"/>
                </a:solidFill>
              </a:rPr>
              <a:t>Prediction(Generation) of Human motion </a:t>
            </a:r>
          </a:p>
          <a:p>
            <a:pPr marL="742950" lvl="1" indent="-285750">
              <a:buFontTx/>
              <a:buChar char="-"/>
            </a:pPr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2.  </a:t>
            </a:r>
            <a:r>
              <a:rPr lang="en-US" altLang="ko-KR" sz="1400" b="1" dirty="0" err="1" smtClean="0">
                <a:solidFill>
                  <a:srgbClr val="556F75"/>
                </a:solidFill>
              </a:rPr>
              <a:t>BackGround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and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Experiment</a:t>
            </a: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n-US" altLang="ko-KR" sz="1400" b="1" dirty="0" smtClean="0">
                <a:solidFill>
                  <a:srgbClr val="556F75"/>
                </a:solidFill>
              </a:rPr>
              <a:t>Recurrent Neural Networks(RNN)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b="1" dirty="0" smtClean="0">
                <a:solidFill>
                  <a:srgbClr val="556F75"/>
                </a:solidFill>
              </a:rPr>
              <a:t>RNN </a:t>
            </a:r>
            <a:r>
              <a:rPr lang="en-US" altLang="ko-KR" sz="1400" b="1" dirty="0">
                <a:solidFill>
                  <a:srgbClr val="556F75"/>
                </a:solidFill>
              </a:rPr>
              <a:t>Encoder-Decoder Network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b="1" dirty="0">
                <a:solidFill>
                  <a:srgbClr val="556F75"/>
                </a:solidFill>
              </a:rPr>
              <a:t>Sequence to Sequence(Seq2Seq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) Network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b="1" dirty="0" smtClean="0">
                <a:solidFill>
                  <a:srgbClr val="556F75"/>
                </a:solidFill>
              </a:rPr>
              <a:t>Let’s apply it to motion 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b="1" dirty="0" smtClean="0">
                <a:solidFill>
                  <a:srgbClr val="556F75"/>
                </a:solidFill>
              </a:rPr>
              <a:t>Problem Analysis</a:t>
            </a:r>
          </a:p>
          <a:p>
            <a:pPr lvl="1"/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3.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Observation and Result, Problem Analysis</a:t>
            </a:r>
          </a:p>
          <a:p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4.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Suggestion and Result, Problem Analysis</a:t>
            </a: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5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Learning Environment</a:t>
            </a:r>
            <a:endParaRPr lang="en-US" altLang="ko-KR" sz="1400" b="1" dirty="0">
              <a:solidFill>
                <a:srgbClr val="556F75"/>
              </a:solidFill>
            </a:endParaRPr>
          </a:p>
          <a:p>
            <a:pPr marL="0" lvl="1"/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6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Additional Usage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7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en-US" altLang="ko-KR" sz="1400" b="1" dirty="0">
                <a:solidFill>
                  <a:srgbClr val="556F75"/>
                </a:solidFill>
              </a:rPr>
              <a:t>F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uture Research</a:t>
            </a:r>
          </a:p>
          <a:p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8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Question and Answer</a:t>
            </a:r>
            <a:endParaRPr lang="en-US" altLang="ko-KR" sz="1400" b="1" dirty="0">
              <a:solidFill>
                <a:srgbClr val="556F75"/>
              </a:solidFill>
            </a:endParaRP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9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Appendix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112514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395536" y="1190362"/>
            <a:ext cx="6730625" cy="14465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8800" b="1" dirty="0">
                <a:solidFill>
                  <a:schemeClr val="accent1"/>
                </a:solidFill>
              </a:rPr>
              <a:t>Observation</a:t>
            </a:r>
            <a:endParaRPr lang="ko-KR" altLang="en-US" sz="8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90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1466743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74310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801521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2721153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9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6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medic\Desktop\555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892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32593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143984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01046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50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21</a:t>
            </a:fld>
            <a:endParaRPr lang="ko-KR" altLang="en-US"/>
          </a:p>
        </p:txBody>
      </p:sp>
      <p:cxnSp>
        <p:nvCxnSpPr>
          <p:cNvPr id="51" name="직선 화살표 연결선 50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52" name="꺾인 연결선 51"/>
          <p:cNvCxnSpPr/>
          <p:nvPr/>
        </p:nvCxnSpPr>
        <p:spPr>
          <a:xfrm>
            <a:off x="6816440" y="1677248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57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Suggestion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58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59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cxnSp>
        <p:nvCxnSpPr>
          <p:cNvPr id="60" name="직선 화살표 연결선 59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10" descr="C:\Users\medic\Desktop\333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45" name="직선 화살표 연결선 44"/>
          <p:cNvCxnSpPr/>
          <p:nvPr/>
        </p:nvCxnSpPr>
        <p:spPr>
          <a:xfrm flipV="1">
            <a:off x="3851920" y="3578093"/>
            <a:ext cx="26873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301341" y="333794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5001411" y="333505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62" name="직선 화살표 연결선 61"/>
          <p:cNvCxnSpPr/>
          <p:nvPr/>
        </p:nvCxnSpPr>
        <p:spPr>
          <a:xfrm flipV="1">
            <a:off x="5511947" y="3578914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7843394" y="3110857"/>
            <a:ext cx="977291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14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69" name="직사각형 68"/>
          <p:cNvSpPr/>
          <p:nvPr/>
        </p:nvSpPr>
        <p:spPr>
          <a:xfrm>
            <a:off x="7848019" y="2696659"/>
            <a:ext cx="967615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2" name="직사각형 7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78" name="직선 화살표 연결선 77"/>
          <p:cNvCxnSpPr/>
          <p:nvPr/>
        </p:nvCxnSpPr>
        <p:spPr>
          <a:xfrm flipV="1">
            <a:off x="1466530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4274097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/>
          <p:cNvCxnSpPr/>
          <p:nvPr/>
        </p:nvCxnSpPr>
        <p:spPr>
          <a:xfrm flipV="1">
            <a:off x="7101179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V="1">
            <a:off x="801308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0940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6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3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Box 99"/>
          <p:cNvSpPr txBox="1"/>
          <p:nvPr/>
        </p:nvSpPr>
        <p:spPr>
          <a:xfrm>
            <a:off x="1200833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cxnSp>
        <p:nvCxnSpPr>
          <p:cNvPr id="44" name="직선 화살표 연결선 43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화살표 연결선 46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14" name="꺾인 연결선 13"/>
          <p:cNvCxnSpPr>
            <a:stCxn id="46" idx="3"/>
          </p:cNvCxnSpPr>
          <p:nvPr/>
        </p:nvCxnSpPr>
        <p:spPr>
          <a:xfrm>
            <a:off x="6816440" y="1677248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40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Suggestion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41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42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cxnSp>
        <p:nvCxnSpPr>
          <p:cNvPr id="48" name="직선 화살표 연결선 47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848037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36" name="직선 화살표 연결선 35"/>
          <p:cNvCxnSpPr/>
          <p:nvPr/>
        </p:nvCxnSpPr>
        <p:spPr>
          <a:xfrm flipV="1">
            <a:off x="3851920" y="3578093"/>
            <a:ext cx="26873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301341" y="333794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5001411" y="333505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49" name="직선 화살표 연결선 48"/>
          <p:cNvCxnSpPr/>
          <p:nvPr/>
        </p:nvCxnSpPr>
        <p:spPr>
          <a:xfrm flipV="1">
            <a:off x="5511947" y="3578914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7843394" y="3110857"/>
            <a:ext cx="977291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95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40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Suggestion - Result and 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Problem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Analysis</a:t>
              </a:r>
              <a:endParaRPr lang="en-US" altLang="ko-KR" sz="1400" b="1" dirty="0">
                <a:solidFill>
                  <a:srgbClr val="556F75"/>
                </a:solidFill>
              </a:endParaRPr>
            </a:p>
          </p:txBody>
        </p:sp>
        <p:sp>
          <p:nvSpPr>
            <p:cNvPr id="41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42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8" name="직사각형 37"/>
          <p:cNvSpPr/>
          <p:nvPr/>
        </p:nvSpPr>
        <p:spPr>
          <a:xfrm>
            <a:off x="539554" y="1355137"/>
            <a:ext cx="2642024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5612177" y="1340768"/>
            <a:ext cx="2747996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/>
              <a:t>Joint angle Error</a:t>
            </a:r>
            <a:r>
              <a:rPr lang="en-US" altLang="ko-KR" sz="2400" dirty="0" smtClean="0"/>
              <a:t> </a:t>
            </a:r>
            <a:endParaRPr lang="ko-KR" altLang="en-US" sz="2400" dirty="0"/>
          </a:p>
        </p:txBody>
      </p:sp>
      <p:sp>
        <p:nvSpPr>
          <p:cNvPr id="2" name="직사각형 1"/>
          <p:cNvSpPr/>
          <p:nvPr/>
        </p:nvSpPr>
        <p:spPr>
          <a:xfrm>
            <a:off x="809807" y="3193812"/>
            <a:ext cx="7362593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2400" dirty="0"/>
              <a:t>It does </a:t>
            </a:r>
            <a:r>
              <a:rPr lang="en-US" altLang="ko-KR" sz="2400" b="1" dirty="0">
                <a:solidFill>
                  <a:srgbClr val="FF0000"/>
                </a:solidFill>
              </a:rPr>
              <a:t>not converge </a:t>
            </a:r>
            <a:r>
              <a:rPr lang="en-US" altLang="ko-KR" sz="2400" dirty="0"/>
              <a:t>= </a:t>
            </a:r>
            <a:r>
              <a:rPr lang="en-US" altLang="ko-KR" sz="2400" b="1" dirty="0">
                <a:solidFill>
                  <a:srgbClr val="FF0000"/>
                </a:solidFill>
              </a:rPr>
              <a:t>Learning does not work. 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C:\Users\medic\Desktop\12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05" y="1957153"/>
            <a:ext cx="7682975" cy="109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39554" y="4757082"/>
            <a:ext cx="8099577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000" b="1" dirty="0"/>
              <a:t>It seems that it does </a:t>
            </a:r>
            <a:r>
              <a:rPr lang="en-US" altLang="ko-KR" sz="2000" b="1" dirty="0">
                <a:solidFill>
                  <a:srgbClr val="FF0000"/>
                </a:solidFill>
              </a:rPr>
              <a:t>not contain all the information. </a:t>
            </a:r>
            <a:endParaRPr lang="en-US" altLang="ko-KR" sz="2000" b="1" dirty="0" smtClean="0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9554" y="6053226"/>
            <a:ext cx="53570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/>
              <a:t>Let's change </a:t>
            </a:r>
            <a:r>
              <a:rPr lang="en-US" altLang="ko-KR" sz="2000" b="1" dirty="0">
                <a:solidFill>
                  <a:srgbClr val="FF0000"/>
                </a:solidFill>
              </a:rPr>
              <a:t>the structure of the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network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39554" y="4075246"/>
            <a:ext cx="225254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2400" b="1" dirty="0"/>
              <a:t>cause analysis</a:t>
            </a:r>
            <a:endParaRPr lang="ko-KR" alt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39554" y="5415607"/>
            <a:ext cx="137249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solution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1064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395536" y="1190362"/>
            <a:ext cx="6192721" cy="14465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8800" b="1" dirty="0" smtClean="0">
                <a:solidFill>
                  <a:schemeClr val="accent1"/>
                </a:solidFill>
              </a:rPr>
              <a:t>Suggestion</a:t>
            </a:r>
            <a:endParaRPr lang="ko-KR" altLang="en-US" sz="8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90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꺾인 연결선 90"/>
          <p:cNvCxnSpPr/>
          <p:nvPr/>
        </p:nvCxnSpPr>
        <p:spPr>
          <a:xfrm>
            <a:off x="6816440" y="1677248"/>
            <a:ext cx="1507466" cy="2761768"/>
          </a:xfrm>
          <a:prstGeom prst="bentConnector4">
            <a:avLst>
              <a:gd name="adj1" fmla="val 33850"/>
              <a:gd name="adj2" fmla="val 142306"/>
            </a:avLst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Suggestion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cxnSp>
        <p:nvCxnSpPr>
          <p:cNvPr id="40" name="직선 화살표 연결선 39"/>
          <p:cNvCxnSpPr/>
          <p:nvPr/>
        </p:nvCxnSpPr>
        <p:spPr>
          <a:xfrm flipV="1">
            <a:off x="1466743" y="357809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4274310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995519" y="3502644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836999" y="3504549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45" name="직선 화살표 연결선 44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 flipV="1">
            <a:off x="6505397" y="4511470"/>
            <a:ext cx="10818" cy="35769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9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6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18" y="4802300"/>
            <a:ext cx="589771" cy="123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36339"/>
            <a:ext cx="662484" cy="145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직사각형 56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8" name="직사각형 57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32892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232593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6143984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1201046" y="1056960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201046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68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25</a:t>
            </a:fld>
            <a:endParaRPr lang="ko-KR" altLang="en-US"/>
          </a:p>
        </p:txBody>
      </p:sp>
      <p:cxnSp>
        <p:nvCxnSpPr>
          <p:cNvPr id="69" name="직선 화살표 연결선 68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5995518" y="3112765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Linear1</a:t>
            </a:r>
            <a:endParaRPr lang="ko-KR" altLang="en-US" dirty="0"/>
          </a:p>
        </p:txBody>
      </p:sp>
      <p:sp>
        <p:nvSpPr>
          <p:cNvPr id="82" name="직사각형 81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4" name="직선 화살표 연결선 83"/>
          <p:cNvCxnSpPr/>
          <p:nvPr/>
        </p:nvCxnSpPr>
        <p:spPr>
          <a:xfrm flipV="1">
            <a:off x="801521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1153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7842860" y="3110591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Linear2</a:t>
            </a:r>
            <a:endParaRPr lang="ko-KR" altLang="en-US" dirty="0"/>
          </a:p>
        </p:txBody>
      </p:sp>
      <p:sp>
        <p:nvSpPr>
          <p:cNvPr id="4" name="덧셈 기호 3"/>
          <p:cNvSpPr/>
          <p:nvPr/>
        </p:nvSpPr>
        <p:spPr>
          <a:xfrm>
            <a:off x="5414640" y="2643813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꺾인 연결선 6"/>
          <p:cNvCxnSpPr>
            <a:endCxn id="4" idx="1"/>
          </p:cNvCxnSpPr>
          <p:nvPr/>
        </p:nvCxnSpPr>
        <p:spPr>
          <a:xfrm rot="10800000">
            <a:off x="5628150" y="3173357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꺾인 연결선 8"/>
          <p:cNvCxnSpPr>
            <a:stCxn id="4" idx="3"/>
          </p:cNvCxnSpPr>
          <p:nvPr/>
        </p:nvCxnSpPr>
        <p:spPr>
          <a:xfrm rot="5400000" flipH="1" flipV="1">
            <a:off x="5433957" y="1871441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/>
          <p:nvPr/>
        </p:nvCxnSpPr>
        <p:spPr>
          <a:xfrm rot="10800000">
            <a:off x="7646856" y="3177232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 72"/>
          <p:cNvCxnSpPr/>
          <p:nvPr/>
        </p:nvCxnSpPr>
        <p:spPr>
          <a:xfrm rot="5400000" flipH="1" flipV="1">
            <a:off x="7452663" y="1875316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덧셈 기호 73"/>
          <p:cNvSpPr/>
          <p:nvPr/>
        </p:nvSpPr>
        <p:spPr>
          <a:xfrm>
            <a:off x="7439943" y="2643812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76" name="직선 연결선 75"/>
          <p:cNvCxnSpPr/>
          <p:nvPr/>
        </p:nvCxnSpPr>
        <p:spPr>
          <a:xfrm>
            <a:off x="3779912" y="3578914"/>
            <a:ext cx="0" cy="17222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5292080" y="3578092"/>
            <a:ext cx="0" cy="17231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4064613" y="5326608"/>
            <a:ext cx="10206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Sharing</a:t>
            </a:r>
            <a:endParaRPr lang="ko-KR" altLang="en-US" b="1" dirty="0"/>
          </a:p>
        </p:txBody>
      </p:sp>
      <p:sp>
        <p:nvSpPr>
          <p:cNvPr id="79" name="TextBox 78"/>
          <p:cNvSpPr txBox="1"/>
          <p:nvPr/>
        </p:nvSpPr>
        <p:spPr>
          <a:xfrm>
            <a:off x="3898528" y="4906476"/>
            <a:ext cx="130734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Parameter</a:t>
            </a:r>
            <a:endParaRPr lang="ko-KR" altLang="en-US" b="1" dirty="0"/>
          </a:p>
        </p:txBody>
      </p:sp>
      <p:cxnSp>
        <p:nvCxnSpPr>
          <p:cNvPr id="80" name="직선 연결선 79"/>
          <p:cNvCxnSpPr/>
          <p:nvPr/>
        </p:nvCxnSpPr>
        <p:spPr>
          <a:xfrm>
            <a:off x="3779912" y="5301208"/>
            <a:ext cx="15121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2380618" y="1422068"/>
            <a:ext cx="3131328" cy="3192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Linear1, 2,..,N = </a:t>
            </a:r>
            <a:r>
              <a:rPr lang="en-US" altLang="ko-KR" dirty="0" smtClean="0">
                <a:solidFill>
                  <a:srgbClr val="FFFF00"/>
                </a:solidFill>
              </a:rPr>
              <a:t>Not sharing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2380619" y="1741299"/>
            <a:ext cx="3131328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Linear(N) = 72X2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301341" y="333794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72" name="직선 화살표 연결선 71"/>
          <p:cNvCxnSpPr/>
          <p:nvPr/>
        </p:nvCxnSpPr>
        <p:spPr>
          <a:xfrm flipV="1">
            <a:off x="3851920" y="3578093"/>
            <a:ext cx="268738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/>
          <p:nvPr/>
        </p:nvCxnSpPr>
        <p:spPr>
          <a:xfrm flipV="1">
            <a:off x="5511947" y="3578914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5001411" y="333505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013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Suggestion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26" name="TextBox 125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127" name="직사각형 126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195" name="직선 화살표 연결선 194"/>
          <p:cNvCxnSpPr/>
          <p:nvPr/>
        </p:nvCxnSpPr>
        <p:spPr>
          <a:xfrm flipV="1">
            <a:off x="1466530" y="357809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직사각형 195"/>
          <p:cNvSpPr/>
          <p:nvPr/>
        </p:nvSpPr>
        <p:spPr>
          <a:xfrm>
            <a:off x="4274097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247" name="직선 화살표 연결선 246"/>
          <p:cNvCxnSpPr/>
          <p:nvPr/>
        </p:nvCxnSpPr>
        <p:spPr>
          <a:xfrm flipV="1">
            <a:off x="801308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화살표 연결선 247"/>
          <p:cNvCxnSpPr/>
          <p:nvPr/>
        </p:nvCxnSpPr>
        <p:spPr>
          <a:xfrm flipV="1">
            <a:off x="2720940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6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3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3" name="TextBox 252"/>
          <p:cNvSpPr txBox="1"/>
          <p:nvPr/>
        </p:nvSpPr>
        <p:spPr>
          <a:xfrm>
            <a:off x="1200833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259" name="직사각형 258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0" name="직사각형 259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995519" y="3502644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836999" y="3504549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V="1">
            <a:off x="6505397" y="4511470"/>
            <a:ext cx="10818" cy="35769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18" y="4802300"/>
            <a:ext cx="589771" cy="123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48" name="직선 화살표 연결선 47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5995518" y="3112765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Linear1</a:t>
            </a:r>
            <a:endParaRPr lang="ko-KR" altLang="en-US" dirty="0"/>
          </a:p>
        </p:txBody>
      </p:sp>
      <p:sp>
        <p:nvSpPr>
          <p:cNvPr id="50" name="직사각형 49"/>
          <p:cNvSpPr/>
          <p:nvPr/>
        </p:nvSpPr>
        <p:spPr>
          <a:xfrm>
            <a:off x="7842860" y="3110591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Linear2</a:t>
            </a:r>
            <a:endParaRPr lang="ko-KR" altLang="en-US" dirty="0"/>
          </a:p>
        </p:txBody>
      </p:sp>
      <p:cxnSp>
        <p:nvCxnSpPr>
          <p:cNvPr id="51" name="꺾인 연결선 50"/>
          <p:cNvCxnSpPr>
            <a:stCxn id="44" idx="3"/>
            <a:endCxn id="38" idx="2"/>
          </p:cNvCxnSpPr>
          <p:nvPr/>
        </p:nvCxnSpPr>
        <p:spPr>
          <a:xfrm>
            <a:off x="6816440" y="1677248"/>
            <a:ext cx="1507466" cy="2761768"/>
          </a:xfrm>
          <a:prstGeom prst="bentConnector4">
            <a:avLst>
              <a:gd name="adj1" fmla="val 33850"/>
              <a:gd name="adj2" fmla="val 142306"/>
            </a:avLst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12" descr="C:\Users\medic\Desktop\55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36339"/>
            <a:ext cx="662484" cy="145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26</a:t>
            </a:fld>
            <a:endParaRPr lang="ko-KR" altLang="en-US"/>
          </a:p>
        </p:txBody>
      </p:sp>
      <p:cxnSp>
        <p:nvCxnSpPr>
          <p:cNvPr id="59" name="꺾인 연결선 58"/>
          <p:cNvCxnSpPr/>
          <p:nvPr/>
        </p:nvCxnSpPr>
        <p:spPr>
          <a:xfrm rot="10800000">
            <a:off x="7646856" y="3177232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덧셈 기호 60"/>
          <p:cNvSpPr/>
          <p:nvPr/>
        </p:nvSpPr>
        <p:spPr>
          <a:xfrm>
            <a:off x="7439943" y="2643812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덧셈 기호 61"/>
          <p:cNvSpPr/>
          <p:nvPr/>
        </p:nvSpPr>
        <p:spPr>
          <a:xfrm>
            <a:off x="5414640" y="2643813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꺾인 연결선 62"/>
          <p:cNvCxnSpPr>
            <a:endCxn id="62" idx="1"/>
          </p:cNvCxnSpPr>
          <p:nvPr/>
        </p:nvCxnSpPr>
        <p:spPr>
          <a:xfrm rot="10800000">
            <a:off x="5628150" y="3173357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stCxn id="62" idx="3"/>
          </p:cNvCxnSpPr>
          <p:nvPr/>
        </p:nvCxnSpPr>
        <p:spPr>
          <a:xfrm rot="5400000" flipH="1" flipV="1">
            <a:off x="5433957" y="1871441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3779912" y="3578914"/>
            <a:ext cx="0" cy="17222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5292080" y="3578092"/>
            <a:ext cx="0" cy="17231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3779912" y="5301208"/>
            <a:ext cx="15121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64613" y="5326608"/>
            <a:ext cx="10206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Sharing</a:t>
            </a:r>
            <a:endParaRPr lang="ko-KR" altLang="en-US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3898528" y="4906476"/>
            <a:ext cx="130734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Parameter</a:t>
            </a:r>
            <a:endParaRPr lang="ko-KR" altLang="en-US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2380619" y="1741299"/>
            <a:ext cx="3131328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Linear(N) = 72X2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1201046" y="1056960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>
            <a:off x="2380618" y="1422068"/>
            <a:ext cx="3131328" cy="3192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Linear1, 2,..,N = </a:t>
            </a:r>
            <a:r>
              <a:rPr lang="en-US" altLang="ko-KR" dirty="0" smtClean="0">
                <a:solidFill>
                  <a:srgbClr val="FFFF00"/>
                </a:solidFill>
              </a:rPr>
              <a:t>Not sharing</a:t>
            </a:r>
            <a:endParaRPr lang="ko-KR" altLang="en-US" dirty="0">
              <a:solidFill>
                <a:srgbClr val="FFFF00"/>
              </a:solidFill>
            </a:endParaRPr>
          </a:p>
        </p:txBody>
      </p:sp>
      <p:cxnSp>
        <p:nvCxnSpPr>
          <p:cNvPr id="58" name="꺾인 연결선 57"/>
          <p:cNvCxnSpPr/>
          <p:nvPr/>
        </p:nvCxnSpPr>
        <p:spPr>
          <a:xfrm rot="5400000" flipH="1" flipV="1">
            <a:off x="7452663" y="1875316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3301341" y="333794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57" name="직선 화살표 연결선 56"/>
          <p:cNvCxnSpPr/>
          <p:nvPr/>
        </p:nvCxnSpPr>
        <p:spPr>
          <a:xfrm flipV="1">
            <a:off x="3851920" y="3578093"/>
            <a:ext cx="268738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/>
          <p:nvPr/>
        </p:nvCxnSpPr>
        <p:spPr>
          <a:xfrm flipV="1">
            <a:off x="5511947" y="3578914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5001411" y="333505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442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Suggestion - Result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1026" name="Picture 2" descr="C:\Users\medic\Desktop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444" y="2924944"/>
            <a:ext cx="3511187" cy="3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pic>
        <p:nvPicPr>
          <p:cNvPr id="1027" name="Picture 3" descr="C:\Users\medic\Desktop\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62" y="4584441"/>
            <a:ext cx="3528426" cy="35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3013332" y="1292920"/>
            <a:ext cx="2595582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100000 Epoch</a:t>
            </a:r>
            <a:endParaRPr lang="ko-KR" altLang="en-US" sz="2800" b="1" dirty="0"/>
          </a:p>
        </p:txBody>
      </p:sp>
      <p:sp>
        <p:nvSpPr>
          <p:cNvPr id="39" name="직사각형 38"/>
          <p:cNvSpPr/>
          <p:nvPr/>
        </p:nvSpPr>
        <p:spPr>
          <a:xfrm>
            <a:off x="223764" y="2793702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40" name="직사각형 39"/>
          <p:cNvSpPr/>
          <p:nvPr/>
        </p:nvSpPr>
        <p:spPr>
          <a:xfrm>
            <a:off x="223763" y="4551511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Test Process</a:t>
            </a:r>
            <a:endParaRPr lang="ko-KR" altLang="en-US" sz="2400" dirty="0"/>
          </a:p>
        </p:txBody>
      </p:sp>
      <p:sp>
        <p:nvSpPr>
          <p:cNvPr id="41" name="TextBox 40"/>
          <p:cNvSpPr txBox="1"/>
          <p:nvPr/>
        </p:nvSpPr>
        <p:spPr>
          <a:xfrm>
            <a:off x="2987824" y="2884874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sp>
        <p:nvSpPr>
          <p:cNvPr id="42" name="TextBox 41"/>
          <p:cNvSpPr txBox="1"/>
          <p:nvPr/>
        </p:nvSpPr>
        <p:spPr>
          <a:xfrm>
            <a:off x="2973160" y="4558085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415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Suggestion - Result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6" name="슬라이드 번호 개체 틀 44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8" name="오른쪽 화살표 37"/>
          <p:cNvSpPr/>
          <p:nvPr/>
        </p:nvSpPr>
        <p:spPr>
          <a:xfrm>
            <a:off x="223764" y="6260129"/>
            <a:ext cx="8735867" cy="26521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2475091" y="3933055"/>
            <a:ext cx="152693" cy="244827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2475091" y="1124744"/>
            <a:ext cx="152693" cy="24482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오른쪽 화살표 40"/>
          <p:cNvSpPr/>
          <p:nvPr/>
        </p:nvSpPr>
        <p:spPr>
          <a:xfrm>
            <a:off x="223762" y="3429000"/>
            <a:ext cx="8735867" cy="2652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Picture 2" descr="C:\Users\medic\Desktop\1.PN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88" y="945576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3" descr="C:\Users\medic\Desktop\4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32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951979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5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208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827584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30-Frame</a:t>
            </a:r>
            <a:endParaRPr lang="ko-KR" altLang="en-US" sz="1600" dirty="0"/>
          </a:p>
        </p:txBody>
      </p:sp>
      <p:sp>
        <p:nvSpPr>
          <p:cNvPr id="48" name="TextBox 47"/>
          <p:cNvSpPr txBox="1"/>
          <p:nvPr/>
        </p:nvSpPr>
        <p:spPr>
          <a:xfrm>
            <a:off x="3131840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4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49" name="TextBox 48"/>
          <p:cNvSpPr txBox="1"/>
          <p:nvPr/>
        </p:nvSpPr>
        <p:spPr>
          <a:xfrm>
            <a:off x="5280248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6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50" name="TextBox 49"/>
          <p:cNvSpPr txBox="1"/>
          <p:nvPr/>
        </p:nvSpPr>
        <p:spPr>
          <a:xfrm>
            <a:off x="7410712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9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pic>
        <p:nvPicPr>
          <p:cNvPr id="51" name="Picture 6" descr="C:\Users\medic\Desktop\1.PNG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47" y="3782021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7" descr="C:\Users\medic\Desktop\2.PNG"/>
          <p:cNvPicPr preferRelativeResize="0"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103" y="3787775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8" descr="C:\Users\medic\Desktop\3.PNG"/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890" y="3789039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9" descr="C:\Users\medic\Desktop\4.PNG"/>
          <p:cNvPicPr preferRelativeResize="0"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278" y="3787775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38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Suggestion - Result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" name="Original.wmv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51520" y="1196752"/>
            <a:ext cx="4320000" cy="5400000"/>
          </a:xfrm>
          <a:prstGeom prst="rect">
            <a:avLst/>
          </a:prstGeom>
        </p:spPr>
      </p:pic>
      <p:pic>
        <p:nvPicPr>
          <p:cNvPr id="4" name="m2.wmv">
            <a:hlinkClick r:id="" action="ppaction://media"/>
          </p:cNvPr>
          <p:cNvPicPr preferRelativeResize="0"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44008" y="1202448"/>
            <a:ext cx="43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1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Problem Suggestion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5" name="TextBox 24"/>
          <p:cNvSpPr txBox="1"/>
          <p:nvPr/>
        </p:nvSpPr>
        <p:spPr>
          <a:xfrm>
            <a:off x="202876" y="1187460"/>
            <a:ext cx="6241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b="1" dirty="0" smtClean="0">
                <a:solidFill>
                  <a:srgbClr val="556F75"/>
                </a:solidFill>
              </a:rPr>
              <a:t>Prediction(Generation) of Human motion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5496" y="1725191"/>
            <a:ext cx="90460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Is </a:t>
            </a:r>
            <a:r>
              <a:rPr lang="en-US" altLang="ko-KR" b="1" dirty="0"/>
              <a:t>it possible to </a:t>
            </a:r>
            <a:r>
              <a:rPr lang="en-US" altLang="ko-KR" b="1" dirty="0" smtClean="0"/>
              <a:t>predict(generate) the </a:t>
            </a:r>
            <a:r>
              <a:rPr lang="en-US" altLang="ko-KR" b="1" dirty="0">
                <a:solidFill>
                  <a:schemeClr val="accent6"/>
                </a:solidFill>
              </a:rPr>
              <a:t>next motion </a:t>
            </a:r>
            <a:r>
              <a:rPr lang="en-US" altLang="ko-KR" b="1" dirty="0"/>
              <a:t>with the </a:t>
            </a:r>
            <a:r>
              <a:rPr lang="en-US" altLang="ko-KR" b="1" dirty="0">
                <a:solidFill>
                  <a:schemeClr val="accent1"/>
                </a:solidFill>
              </a:rPr>
              <a:t>previous </a:t>
            </a:r>
            <a:r>
              <a:rPr lang="en-US" altLang="ko-KR" b="1" dirty="0" smtClean="0">
                <a:solidFill>
                  <a:schemeClr val="accent1"/>
                </a:solidFill>
              </a:rPr>
              <a:t>motion </a:t>
            </a:r>
            <a:r>
              <a:rPr lang="en-US" altLang="ko-KR" b="1" dirty="0"/>
              <a:t>information?</a:t>
            </a:r>
            <a:endParaRPr lang="ko-KR" altLang="en-US" b="1" dirty="0"/>
          </a:p>
        </p:txBody>
      </p:sp>
      <p:pic>
        <p:nvPicPr>
          <p:cNvPr id="5" name="Picture 2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420888"/>
            <a:ext cx="7101668" cy="4010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36716" y="2420888"/>
            <a:ext cx="3102488" cy="4176464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133808" y="2420888"/>
            <a:ext cx="4038592" cy="4176464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84030" y="2195572"/>
            <a:ext cx="641522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Past</a:t>
            </a:r>
            <a:endParaRPr lang="ko-KR" alt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728981" y="2195572"/>
            <a:ext cx="893643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Future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3131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C:\Users\medic\Desktop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44824"/>
            <a:ext cx="7867220" cy="361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Suggestion - Solution Analysis</a:t>
              </a:r>
              <a:endParaRPr lang="en-US" altLang="ko-KR" sz="1400" b="1" dirty="0">
                <a:solidFill>
                  <a:srgbClr val="556F75"/>
                </a:solidFill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335045" y="5877272"/>
            <a:ext cx="5601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 : Role </a:t>
            </a:r>
            <a:r>
              <a:rPr lang="en-US" altLang="ko-KR" sz="2400" dirty="0"/>
              <a:t>to </a:t>
            </a:r>
            <a:r>
              <a:rPr lang="en-US" altLang="ko-KR" sz="2400" b="1" dirty="0">
                <a:solidFill>
                  <a:srgbClr val="FF0000"/>
                </a:solidFill>
              </a:rPr>
              <a:t>prevent error accumulation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09727" y="5927203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23762" y="1095127"/>
            <a:ext cx="2204578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Error Analysis</a:t>
            </a:r>
            <a:endParaRPr lang="ko-KR" altLang="en-US" sz="2400" b="1" dirty="0"/>
          </a:p>
        </p:txBody>
      </p:sp>
      <p:pic>
        <p:nvPicPr>
          <p:cNvPr id="20" name="그림 19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pic>
        <p:nvPicPr>
          <p:cNvPr id="2051" name="Picture 3" descr="C:\Users\medic\Desktop\Cost Graph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2" y="1652640"/>
            <a:ext cx="8572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6982563" y="30059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979085" y="2145221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6982563" y="2611999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471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Learning Environment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57112" y="4026998"/>
            <a:ext cx="799468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Using GTX1070  : about </a:t>
            </a:r>
            <a:r>
              <a:rPr lang="en-US" altLang="ko-KR" b="1" dirty="0">
                <a:solidFill>
                  <a:srgbClr val="FF0000"/>
                </a:solidFill>
              </a:rPr>
              <a:t>8</a:t>
            </a:r>
            <a:r>
              <a:rPr lang="en-US" altLang="ko-KR" b="1" dirty="0" smtClean="0">
                <a:solidFill>
                  <a:srgbClr val="FF0000"/>
                </a:solidFill>
              </a:rPr>
              <a:t>0 hours</a:t>
            </a:r>
          </a:p>
          <a:p>
            <a:r>
              <a:rPr lang="en-US" altLang="ko-KR" b="1" dirty="0" smtClean="0"/>
              <a:t>Adam optimizer  :  </a:t>
            </a:r>
            <a:r>
              <a:rPr lang="en-US" altLang="ko-KR" b="1" dirty="0" smtClean="0">
                <a:solidFill>
                  <a:schemeClr val="tx2"/>
                </a:solidFill>
              </a:rPr>
              <a:t>Learning rate = 0.0001</a:t>
            </a:r>
          </a:p>
          <a:p>
            <a:r>
              <a:rPr lang="en-US" altLang="ko-KR" b="1" dirty="0" smtClean="0"/>
              <a:t>Batch size = </a:t>
            </a:r>
            <a:r>
              <a:rPr lang="en-US" altLang="ko-KR" b="1" dirty="0" smtClean="0">
                <a:solidFill>
                  <a:schemeClr val="tx2"/>
                </a:solidFill>
              </a:rPr>
              <a:t>102</a:t>
            </a:r>
            <a:endParaRPr lang="en-US" altLang="ko-KR" b="1" dirty="0">
              <a:solidFill>
                <a:schemeClr val="tx2"/>
              </a:solidFill>
            </a:endParaRPr>
          </a:p>
          <a:p>
            <a:r>
              <a:rPr lang="en-US" altLang="ko-KR" b="1" dirty="0" smtClean="0"/>
              <a:t>Initialization : </a:t>
            </a:r>
            <a:r>
              <a:rPr lang="en-US" altLang="ko-KR" b="1" dirty="0" smtClean="0">
                <a:solidFill>
                  <a:schemeClr val="tx2"/>
                </a:solidFill>
              </a:rPr>
              <a:t>Normal Distribution(mean=0 </a:t>
            </a:r>
            <a:r>
              <a:rPr lang="en-US" altLang="ko-KR" b="1" dirty="0">
                <a:solidFill>
                  <a:schemeClr val="tx2"/>
                </a:solidFill>
              </a:rPr>
              <a:t>, standard </a:t>
            </a:r>
            <a:r>
              <a:rPr lang="en-US" altLang="ko-KR" b="1" dirty="0" smtClean="0">
                <a:solidFill>
                  <a:schemeClr val="tx2"/>
                </a:solidFill>
              </a:rPr>
              <a:t>Deviation=0.01)</a:t>
            </a:r>
          </a:p>
          <a:p>
            <a:endParaRPr lang="en-US" altLang="ko-KR" b="1" dirty="0" smtClean="0"/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LSTM Layer = 1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LSTM Cell = 1000</a:t>
            </a:r>
          </a:p>
          <a:p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Encoder : 30 Time Step , Decoder : 60 Time Ste</a:t>
            </a:r>
            <a:r>
              <a:rPr lang="en-US" altLang="ko-KR" b="1" dirty="0">
                <a:solidFill>
                  <a:srgbClr val="FF0000"/>
                </a:solidFill>
              </a:rPr>
              <a:t>p</a:t>
            </a:r>
            <a:endParaRPr lang="en-US" altLang="ko-KR" b="1" dirty="0" smtClean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1152" y="3343811"/>
            <a:ext cx="378565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Learning </a:t>
            </a:r>
            <a:r>
              <a:rPr lang="en-US" altLang="ko-KR" sz="2400" b="1" dirty="0" err="1" smtClean="0"/>
              <a:t>Hyperparamter</a:t>
            </a:r>
            <a:endParaRPr lang="ko-KR" alt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23762" y="1052736"/>
            <a:ext cx="129715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Dataset</a:t>
            </a:r>
            <a:endParaRPr lang="ko-KR" alt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51638" y="1698481"/>
            <a:ext cx="8379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Training Data :  </a:t>
            </a:r>
            <a:r>
              <a:rPr lang="en-US" altLang="ko-KR" dirty="0"/>
              <a:t>The training motion data </a:t>
            </a:r>
            <a:r>
              <a:rPr lang="en-US" altLang="ko-KR" b="1" dirty="0" smtClean="0">
                <a:solidFill>
                  <a:srgbClr val="FF0000"/>
                </a:solidFill>
              </a:rPr>
              <a:t>(1224) </a:t>
            </a:r>
            <a:r>
              <a:rPr lang="en-US" altLang="ko-KR" dirty="0"/>
              <a:t>for </a:t>
            </a:r>
            <a:r>
              <a:rPr lang="en-US" altLang="ko-KR" b="1" dirty="0" smtClean="0">
                <a:solidFill>
                  <a:schemeClr val="tx2"/>
                </a:solidFill>
              </a:rPr>
              <a:t>10 </a:t>
            </a:r>
            <a:r>
              <a:rPr lang="en-US" altLang="ko-KR" b="1" dirty="0">
                <a:solidFill>
                  <a:schemeClr val="tx2"/>
                </a:solidFill>
              </a:rPr>
              <a:t>men </a:t>
            </a:r>
            <a:r>
              <a:rPr lang="en-US" altLang="ko-KR" dirty="0"/>
              <a:t>and </a:t>
            </a:r>
            <a:r>
              <a:rPr lang="en-US" altLang="ko-KR" b="1" dirty="0">
                <a:solidFill>
                  <a:schemeClr val="accent6"/>
                </a:solidFill>
              </a:rPr>
              <a:t>4 women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smtClean="0"/>
              <a:t>	</a:t>
            </a:r>
            <a:r>
              <a:rPr lang="en-US" altLang="ko-KR" b="1" dirty="0" smtClean="0">
                <a:solidFill>
                  <a:srgbClr val="FF0000"/>
                </a:solidFill>
              </a:rPr>
              <a:t>68</a:t>
            </a:r>
            <a:r>
              <a:rPr lang="en-US" altLang="ko-KR" b="1" dirty="0" smtClean="0"/>
              <a:t> </a:t>
            </a:r>
            <a:r>
              <a:rPr lang="en-US" altLang="ko-KR" b="1" dirty="0"/>
              <a:t>motion data per person.</a:t>
            </a:r>
            <a:endParaRPr lang="ko-KR" alt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451638" y="2499861"/>
            <a:ext cx="7135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Test Data : </a:t>
            </a:r>
            <a:r>
              <a:rPr lang="en-US" altLang="ko-KR" dirty="0"/>
              <a:t>The Test motion data </a:t>
            </a:r>
            <a:r>
              <a:rPr lang="en-US" altLang="ko-KR" b="1" dirty="0">
                <a:solidFill>
                  <a:srgbClr val="FF0000"/>
                </a:solidFill>
              </a:rPr>
              <a:t>(204) </a:t>
            </a:r>
            <a:r>
              <a:rPr lang="en-US" altLang="ko-KR" dirty="0"/>
              <a:t>for </a:t>
            </a:r>
            <a:r>
              <a:rPr lang="en-US" altLang="ko-KR" b="1" dirty="0" smtClean="0">
                <a:solidFill>
                  <a:schemeClr val="tx2"/>
                </a:solidFill>
              </a:rPr>
              <a:t>2 </a:t>
            </a:r>
            <a:r>
              <a:rPr lang="en-US" altLang="ko-KR" b="1" dirty="0">
                <a:solidFill>
                  <a:schemeClr val="tx2"/>
                </a:solidFill>
              </a:rPr>
              <a:t>men </a:t>
            </a:r>
            <a:r>
              <a:rPr lang="en-US" altLang="ko-KR" dirty="0"/>
              <a:t>and </a:t>
            </a:r>
            <a:r>
              <a:rPr lang="en-US" altLang="ko-KR" b="1" dirty="0" smtClean="0">
                <a:solidFill>
                  <a:schemeClr val="accent6"/>
                </a:solidFill>
              </a:rPr>
              <a:t>1 </a:t>
            </a:r>
            <a:r>
              <a:rPr lang="en-US" altLang="ko-KR" b="1" dirty="0">
                <a:solidFill>
                  <a:schemeClr val="accent6"/>
                </a:solidFill>
              </a:rPr>
              <a:t>women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smtClean="0"/>
              <a:t>	</a:t>
            </a:r>
            <a:r>
              <a:rPr lang="en-US" altLang="ko-KR" b="1" dirty="0" smtClean="0">
                <a:solidFill>
                  <a:srgbClr val="FF0000"/>
                </a:solidFill>
              </a:rPr>
              <a:t>68</a:t>
            </a:r>
            <a:r>
              <a:rPr lang="en-US" altLang="ko-KR" b="1" dirty="0" smtClean="0"/>
              <a:t> </a:t>
            </a:r>
            <a:r>
              <a:rPr lang="en-US" altLang="ko-KR" b="1" dirty="0"/>
              <a:t>motion data per person.</a:t>
            </a:r>
            <a:endParaRPr lang="ko-KR" altLang="en-US" b="1" dirty="0"/>
          </a:p>
        </p:txBody>
      </p:sp>
      <p:sp>
        <p:nvSpPr>
          <p:cNvPr id="23" name="슬라이드 번호 개체 틀 44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30852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Additional Usage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1030" name="Picture 6" descr="C:\Users\medic\Desktop\ASDASDS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2" y="1008101"/>
            <a:ext cx="5865398" cy="306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medic\Desktop\12121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107894"/>
            <a:ext cx="7429500" cy="25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5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233400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Future Research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026" name="Picture 2" descr="C:\Users\medic\Desktop\21312312312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005064"/>
            <a:ext cx="6212403" cy="281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edic\Desktop\parkour_bann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7" y="2060848"/>
            <a:ext cx="6212404" cy="223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medic\Desktop\12312312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049507"/>
            <a:ext cx="6212404" cy="1011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66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224200" y="2636912"/>
            <a:ext cx="66405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8000" b="1" dirty="0" smtClean="0">
                <a:solidFill>
                  <a:srgbClr val="556F75"/>
                </a:solidFill>
                <a:sym typeface="Wingdings"/>
              </a:rPr>
              <a:t>Q / A</a:t>
            </a:r>
            <a:endParaRPr lang="en-US" altLang="ko-KR" sz="8000" b="1" dirty="0">
              <a:solidFill>
                <a:srgbClr val="556F75"/>
              </a:solidFill>
              <a:sym typeface="Wingding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>
            <a:hlinkClick r:id="rId4"/>
          </p:cNvPr>
          <p:cNvSpPr/>
          <p:nvPr/>
        </p:nvSpPr>
        <p:spPr>
          <a:xfrm>
            <a:off x="1475656" y="6264770"/>
            <a:ext cx="6599855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hlinkClick r:id="rId4"/>
              </a:rPr>
              <a:t>https://github.com/JONGGON/DeepHumanPrediction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Appendix1-1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1027" name="Picture 3" descr="C:\Users\medic\Desktop\1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3" y="751012"/>
            <a:ext cx="5212334" cy="231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edic\Desktop\133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13" y="4870209"/>
            <a:ext cx="8429968" cy="193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edic\Desktop\1212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12" y="3068960"/>
            <a:ext cx="8429969" cy="1771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hlinkClick r:id="rId6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3" name="직사각형 2"/>
          <p:cNvSpPr/>
          <p:nvPr/>
        </p:nvSpPr>
        <p:spPr>
          <a:xfrm>
            <a:off x="5436097" y="821611"/>
            <a:ext cx="335098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/>
              <a:t>Skeletal motion files created by </a:t>
            </a:r>
            <a:r>
              <a:rPr lang="en-US" altLang="ko-KR" b="1" dirty="0">
                <a:solidFill>
                  <a:srgbClr val="FF0000"/>
                </a:solidFill>
              </a:rPr>
              <a:t>attaching the C3D data </a:t>
            </a:r>
            <a:r>
              <a:rPr lang="en-US" altLang="ko-KR" dirty="0"/>
              <a:t>to a BVH format skeleton in </a:t>
            </a:r>
            <a:r>
              <a:rPr lang="en-US" altLang="ko-KR" b="1" dirty="0" err="1">
                <a:solidFill>
                  <a:schemeClr val="accent1"/>
                </a:solidFill>
              </a:rPr>
              <a:t>MotionBuilder</a:t>
            </a:r>
            <a:r>
              <a:rPr lang="en-US" altLang="ko-KR" dirty="0"/>
              <a:t>. The BVH file defines both </a:t>
            </a:r>
            <a:r>
              <a:rPr lang="en-US" altLang="ko-KR" b="1" dirty="0">
                <a:solidFill>
                  <a:srgbClr val="FF0000"/>
                </a:solidFill>
              </a:rPr>
              <a:t>the skeleton </a:t>
            </a:r>
            <a:r>
              <a:rPr lang="en-US" altLang="ko-KR" dirty="0"/>
              <a:t>and </a:t>
            </a:r>
            <a:r>
              <a:rPr lang="en-US" altLang="ko-KR" b="1" dirty="0">
                <a:solidFill>
                  <a:srgbClr val="FF0000"/>
                </a:solidFill>
              </a:rPr>
              <a:t>the motion data all in one file.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14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Appendix1-2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10" name="그림 9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14" name="직사각형 13"/>
          <p:cNvSpPr/>
          <p:nvPr/>
        </p:nvSpPr>
        <p:spPr>
          <a:xfrm>
            <a:off x="79746" y="1268760"/>
            <a:ext cx="87594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/>
              <a:t>Reconstructed </a:t>
            </a:r>
            <a:r>
              <a:rPr lang="en-US" altLang="ko-KR" b="1" dirty="0">
                <a:solidFill>
                  <a:srgbClr val="FF0000"/>
                </a:solidFill>
              </a:rPr>
              <a:t>3D data </a:t>
            </a:r>
            <a:r>
              <a:rPr lang="en-US" altLang="ko-KR" dirty="0"/>
              <a:t>from the </a:t>
            </a:r>
            <a:r>
              <a:rPr lang="en-US" altLang="ko-KR" b="1" dirty="0" err="1">
                <a:solidFill>
                  <a:srgbClr val="FF0000"/>
                </a:solidFill>
              </a:rPr>
              <a:t>Vicon</a:t>
            </a:r>
            <a:r>
              <a:rPr lang="en-US" altLang="ko-KR" b="1" dirty="0">
                <a:solidFill>
                  <a:srgbClr val="FF0000"/>
                </a:solidFill>
              </a:rPr>
              <a:t> Workstation or </a:t>
            </a:r>
            <a:r>
              <a:rPr lang="en-US" altLang="ko-KR" b="1" dirty="0" err="1">
                <a:solidFill>
                  <a:srgbClr val="FF0000"/>
                </a:solidFill>
              </a:rPr>
              <a:t>iQ</a:t>
            </a:r>
            <a:r>
              <a:rPr lang="en-US" altLang="ko-KR" b="1" dirty="0">
                <a:solidFill>
                  <a:srgbClr val="FF0000"/>
                </a:solidFill>
              </a:rPr>
              <a:t>. </a:t>
            </a:r>
            <a:r>
              <a:rPr lang="en-US" altLang="ko-KR" dirty="0"/>
              <a:t>Can be used in </a:t>
            </a:r>
            <a:r>
              <a:rPr lang="en-US" altLang="ko-KR" b="1" dirty="0" err="1">
                <a:solidFill>
                  <a:schemeClr val="accent1"/>
                </a:solidFill>
              </a:rPr>
              <a:t>MotionBuilder</a:t>
            </a:r>
            <a:r>
              <a:rPr lang="en-US" altLang="ko-KR" dirty="0"/>
              <a:t>, Maya or any 3D program </a:t>
            </a:r>
            <a:r>
              <a:rPr lang="en-US" altLang="ko-KR" b="1" dirty="0">
                <a:solidFill>
                  <a:srgbClr val="FF0000"/>
                </a:solidFill>
              </a:rPr>
              <a:t>to drive skeletal or other data.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C:\Users\medic\Desktop\1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6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104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472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오른쪽 화살표 2"/>
          <p:cNvSpPr/>
          <p:nvPr/>
        </p:nvSpPr>
        <p:spPr>
          <a:xfrm>
            <a:off x="2483768" y="4098431"/>
            <a:ext cx="707273" cy="72008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5724128" y="4098431"/>
            <a:ext cx="707273" cy="72008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46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59395" y="1048250"/>
            <a:ext cx="1403192" cy="4745"/>
          </a:xfrm>
          <a:custGeom>
            <a:avLst/>
            <a:gdLst/>
            <a:ahLst/>
            <a:cxnLst/>
            <a:rect l="l" t="t" r="r" b="b"/>
            <a:pathLst>
              <a:path w="1178" h="3" extrusionOk="0">
                <a:moveTo>
                  <a:pt x="0" y="0"/>
                </a:moveTo>
                <a:lnTo>
                  <a:pt x="1178" y="3"/>
                </a:lnTo>
              </a:path>
            </a:pathLst>
          </a:custGeom>
          <a:noFill/>
          <a:ln w="28575" cap="rnd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2"/>
          <p:cNvSpPr txBox="1">
            <a:spLocks/>
          </p:cNvSpPr>
          <p:nvPr/>
        </p:nvSpPr>
        <p:spPr>
          <a:xfrm>
            <a:off x="1720963" y="821113"/>
            <a:ext cx="1338869" cy="46058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278" tIns="45555" rIns="91278" bIns="45555" rtlCol="0" anchor="t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00111"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en-US" altLang="ko-KR" sz="2400" b="1" spc="5" dirty="0" smtClean="0">
                <a:solidFill>
                  <a:srgbClr val="556F75"/>
                </a:solidFill>
                <a:latin typeface="맑은 고딕"/>
                <a:ea typeface="맑은 고딕"/>
                <a:sym typeface="Wingdings"/>
              </a:rPr>
              <a:t>Thank you.</a:t>
            </a:r>
            <a:endParaRPr lang="ko-KR" altLang="en-US" sz="2400" b="1" spc="5" dirty="0">
              <a:solidFill>
                <a:srgbClr val="556F75"/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355841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Recurrent Neural Network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4098" name="Picture 2" descr="C:\Users\medic\Desktop\123123123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69" y="1772816"/>
            <a:ext cx="8795711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338575" y="5651956"/>
            <a:ext cx="2122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&lt;RNN Structure&gt;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2218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Recurrent Neural Network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1032" name="Picture 8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2" y="2470720"/>
            <a:ext cx="8984800" cy="370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medic\Desktop\12312312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7" y="1133204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338575" y="6287328"/>
            <a:ext cx="2719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RNN&gt;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7093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Recurrent Neural Network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236394" y="6453336"/>
            <a:ext cx="4896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&lt;The Problem of Long-Term Dependencies&gt;</a:t>
            </a:r>
            <a:endParaRPr lang="ko-KR" altLang="en-US" sz="1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012487" y="3355490"/>
            <a:ext cx="3344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&lt;Short-Length RNN&gt;</a:t>
            </a:r>
            <a:endParaRPr lang="ko-KR" altLang="en-US" sz="1600" b="1" dirty="0"/>
          </a:p>
        </p:txBody>
      </p:sp>
      <p:pic>
        <p:nvPicPr>
          <p:cNvPr id="2051" name="Picture 3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604" y="3694044"/>
            <a:ext cx="7074786" cy="276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653" y="936339"/>
            <a:ext cx="6426713" cy="245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277443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Long Short Term Memory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7</a:t>
            </a:fld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2" name="TextBox 21"/>
          <p:cNvSpPr txBox="1"/>
          <p:nvPr/>
        </p:nvSpPr>
        <p:spPr>
          <a:xfrm>
            <a:off x="3338575" y="6287328"/>
            <a:ext cx="280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LSTM&gt;</a:t>
            </a:r>
            <a:endParaRPr lang="ko-KR" altLang="en-US" b="1" dirty="0"/>
          </a:p>
        </p:txBody>
      </p:sp>
      <p:pic>
        <p:nvPicPr>
          <p:cNvPr id="15" name="Picture 3" descr="C:\Users\medic\Desktop\12312312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7" y="1133204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medic\Desktop\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92" y="2582728"/>
            <a:ext cx="8570643" cy="356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40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Gated Recurrent Unit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8</a:t>
            </a:fld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2050" name="Picture 2" descr="C:\Users\medic\Desktop\1212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33371"/>
            <a:ext cx="5237488" cy="3791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medic\Desktop\12312312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7" y="1133204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338575" y="6287328"/>
            <a:ext cx="2686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GRU&gt;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225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Various Structures Using RNN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5122" name="Picture 2" descr="C:\Users\medic\Downloads\imag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31" y="1771034"/>
            <a:ext cx="8630949" cy="360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4846189" y="1566317"/>
            <a:ext cx="2372105" cy="4104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91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17866</TotalTime>
  <Words>1036</Words>
  <Application>Microsoft Office PowerPoint</Application>
  <PresentationFormat>화면 슬라이드 쇼(4:3)</PresentationFormat>
  <Paragraphs>432</Paragraphs>
  <Slides>37</Slides>
  <Notes>31</Notes>
  <HiddenSlides>0</HiddenSlides>
  <MMClips>4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38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Sewoon</dc:creator>
  <cp:lastModifiedBy>jonggon kim</cp:lastModifiedBy>
  <cp:revision>1880</cp:revision>
  <cp:lastPrinted>2016-04-25T16:01:40Z</cp:lastPrinted>
  <dcterms:created xsi:type="dcterms:W3CDTF">2016-04-23T14:22:20Z</dcterms:created>
  <dcterms:modified xsi:type="dcterms:W3CDTF">2017-12-10T16:20:17Z</dcterms:modified>
</cp:coreProperties>
</file>